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61" r:id="rId3"/>
    <p:sldId id="258" r:id="rId4"/>
    <p:sldId id="269" r:id="rId5"/>
    <p:sldId id="268" r:id="rId6"/>
    <p:sldId id="270" r:id="rId7"/>
    <p:sldId id="265"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52"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19A49FDA-31E8-4F8C-B236-71FA0F2C8ACB}" type="datetimeFigureOut">
              <a:rPr lang="ru-RU" smtClean="0"/>
              <a:pPr/>
              <a:t>01.01.2002</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85CBE9D0-6AF0-47CA-ACFE-C722038738FE}"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9A49FDA-31E8-4F8C-B236-71FA0F2C8ACB}" type="datetimeFigureOut">
              <a:rPr lang="ru-RU" smtClean="0"/>
              <a:pPr/>
              <a:t>01.01.2002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5CBE9D0-6AF0-47CA-ACFE-C722038738FE}"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9A49FDA-31E8-4F8C-B236-71FA0F2C8ACB}" type="datetimeFigureOut">
              <a:rPr lang="ru-RU" smtClean="0"/>
              <a:pPr/>
              <a:t>01.01.2002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5CBE9D0-6AF0-47CA-ACFE-C722038738FE}"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Объект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19A49FDA-31E8-4F8C-B236-71FA0F2C8ACB}" type="datetimeFigureOut">
              <a:rPr lang="ru-RU" smtClean="0"/>
              <a:pPr/>
              <a:t>01.01.2002</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85CBE9D0-6AF0-47CA-ACFE-C722038738FE}"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19A49FDA-31E8-4F8C-B236-71FA0F2C8ACB}" type="datetimeFigureOut">
              <a:rPr lang="ru-RU" smtClean="0"/>
              <a:pPr/>
              <a:t>01.01.2002</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85CBE9D0-6AF0-47CA-ACFE-C722038738FE}" type="slidenum">
              <a:rPr lang="ru-RU" smtClean="0"/>
              <a:pPr/>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Объект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19A49FDA-31E8-4F8C-B236-71FA0F2C8ACB}" type="datetimeFigureOut">
              <a:rPr lang="ru-RU" smtClean="0"/>
              <a:pPr/>
              <a:t>01.01.2002</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85CBE9D0-6AF0-47CA-ACFE-C722038738FE}"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Объект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Объект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19A49FDA-31E8-4F8C-B236-71FA0F2C8ACB}" type="datetimeFigureOut">
              <a:rPr lang="ru-RU" smtClean="0"/>
              <a:pPr/>
              <a:t>01.01.2002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85CBE9D0-6AF0-47CA-ACFE-C722038738FE}" type="slidenum">
              <a:rPr lang="ru-RU" smtClean="0"/>
              <a:pPr/>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19A49FDA-31E8-4F8C-B236-71FA0F2C8ACB}" type="datetimeFigureOut">
              <a:rPr lang="ru-RU" smtClean="0"/>
              <a:pPr/>
              <a:t>01.01.2002</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5CBE9D0-6AF0-47CA-ACFE-C722038738FE}"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19A49FDA-31E8-4F8C-B236-71FA0F2C8ACB}" type="datetimeFigureOut">
              <a:rPr lang="ru-RU" smtClean="0"/>
              <a:pPr/>
              <a:t>01.01.2002</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5CBE9D0-6AF0-47CA-ACFE-C722038738FE}"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Объект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19A49FDA-31E8-4F8C-B236-71FA0F2C8ACB}" type="datetimeFigureOut">
              <a:rPr lang="ru-RU" smtClean="0"/>
              <a:pPr/>
              <a:t>01.01.2002</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5CBE9D0-6AF0-47CA-ACFE-C722038738FE}"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19A49FDA-31E8-4F8C-B236-71FA0F2C8ACB}" type="datetimeFigureOut">
              <a:rPr lang="ru-RU" smtClean="0"/>
              <a:pPr/>
              <a:t>01.01.2002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85CBE9D0-6AF0-47CA-ACFE-C722038738FE}" type="slidenum">
              <a:rPr lang="ru-RU" smtClean="0"/>
              <a:pPr/>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9A49FDA-31E8-4F8C-B236-71FA0F2C8ACB}" type="datetimeFigureOut">
              <a:rPr lang="ru-RU" smtClean="0"/>
              <a:pPr/>
              <a:t>01.01.2002</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5CBE9D0-6AF0-47CA-ACFE-C722038738FE}" type="slidenum">
              <a:rPr lang="ru-RU" smtClean="0"/>
              <a:pPr/>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package" Target="../embeddings/_________Microsoft_Word1.docx"/></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764704"/>
            <a:ext cx="7772400" cy="4752529"/>
          </a:xfrm>
        </p:spPr>
        <p:txBody>
          <a:bodyPr>
            <a:normAutofit/>
          </a:bodyPr>
          <a:lstStyle/>
          <a:p>
            <a:pPr>
              <a:lnSpc>
                <a:spcPct val="150000"/>
              </a:lnSpc>
            </a:pPr>
            <a:r>
              <a:rPr lang="ru-RU" sz="3200" b="1" dirty="0"/>
              <a:t>МАОУ «Суксунская </a:t>
            </a:r>
            <a:r>
              <a:rPr lang="ru-RU" sz="3200" b="1" dirty="0" smtClean="0"/>
              <a:t>средняя </a:t>
            </a:r>
            <a:r>
              <a:rPr lang="ru-RU" sz="3200" b="1" dirty="0"/>
              <a:t>общеобразовательная школа № 2», п. </a:t>
            </a:r>
            <a:r>
              <a:rPr lang="ru-RU" sz="3200" b="1" dirty="0" smtClean="0"/>
              <a:t>Суксун</a:t>
            </a:r>
            <a:r>
              <a:rPr lang="ru-RU" sz="3200" b="1" dirty="0"/>
              <a:t/>
            </a:r>
            <a:br>
              <a:rPr lang="ru-RU" sz="3200" b="1" dirty="0"/>
            </a:br>
            <a:endParaRPr lang="ru-RU" sz="3200" b="1" dirty="0"/>
          </a:p>
        </p:txBody>
      </p:sp>
      <p:sp>
        <p:nvSpPr>
          <p:cNvPr id="3" name="Подзаголовок 2"/>
          <p:cNvSpPr>
            <a:spLocks noGrp="1"/>
          </p:cNvSpPr>
          <p:nvPr>
            <p:ph type="subTitle" idx="1"/>
          </p:nvPr>
        </p:nvSpPr>
        <p:spPr>
          <a:xfrm>
            <a:off x="683568" y="3212976"/>
            <a:ext cx="8155632" cy="1584176"/>
          </a:xfrm>
        </p:spPr>
        <p:txBody>
          <a:bodyPr>
            <a:normAutofit fontScale="85000" lnSpcReduction="10000"/>
          </a:bodyPr>
          <a:lstStyle/>
          <a:p>
            <a:endParaRPr lang="ru-RU" dirty="0" smtClean="0"/>
          </a:p>
          <a:p>
            <a:r>
              <a:rPr lang="ru-RU" dirty="0" smtClean="0"/>
              <a:t>Винокурова </a:t>
            </a:r>
            <a:r>
              <a:rPr lang="ru-RU" dirty="0"/>
              <a:t>Ольга Николаевна, учитель русского языка и литературы</a:t>
            </a:r>
          </a:p>
          <a:p>
            <a:r>
              <a:rPr lang="ru-RU" dirty="0" err="1"/>
              <a:t>Мусихина</a:t>
            </a:r>
            <a:r>
              <a:rPr lang="ru-RU" dirty="0"/>
              <a:t> Ольга Николаевна, учитель русского языка и литературы</a:t>
            </a:r>
          </a:p>
          <a:p>
            <a:r>
              <a:rPr lang="ru-RU" dirty="0" smtClean="0"/>
              <a:t>Щербинина Елена Геннадьевна, зам. директора по УВР</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92696"/>
            <a:ext cx="8229600" cy="2880320"/>
          </a:xfrm>
        </p:spPr>
        <p:txBody>
          <a:bodyPr>
            <a:normAutofit/>
          </a:bodyPr>
          <a:lstStyle/>
          <a:p>
            <a:pPr algn="ctr"/>
            <a:r>
              <a:rPr lang="ru-RU" sz="2800" b="1" i="1" dirty="0"/>
              <a:t>Техническое задание </a:t>
            </a:r>
            <a:r>
              <a:rPr lang="ru-RU" sz="2800" b="1" i="1" dirty="0" smtClean="0"/>
              <a:t>учащимся</a:t>
            </a:r>
            <a:r>
              <a:rPr lang="ru-RU" dirty="0"/>
              <a:t/>
            </a:r>
            <a:br>
              <a:rPr lang="ru-RU" dirty="0"/>
            </a:br>
            <a:r>
              <a:rPr lang="ru-RU" b="1" dirty="0" smtClean="0"/>
              <a:t/>
            </a:r>
            <a:br>
              <a:rPr lang="ru-RU" b="1" dirty="0" smtClean="0"/>
            </a:br>
            <a:r>
              <a:rPr lang="ru-RU" b="1" dirty="0"/>
              <a:t/>
            </a:r>
            <a:br>
              <a:rPr lang="ru-RU" b="1" dirty="0"/>
            </a:br>
            <a:endParaRPr lang="ru-RU" dirty="0"/>
          </a:p>
        </p:txBody>
      </p:sp>
      <p:sp>
        <p:nvSpPr>
          <p:cNvPr id="3" name="Содержимое 2"/>
          <p:cNvSpPr>
            <a:spLocks noGrp="1"/>
          </p:cNvSpPr>
          <p:nvPr>
            <p:ph idx="1"/>
          </p:nvPr>
        </p:nvSpPr>
        <p:spPr>
          <a:xfrm>
            <a:off x="457200" y="1772816"/>
            <a:ext cx="8229600" cy="4032448"/>
          </a:xfrm>
        </p:spPr>
        <p:txBody>
          <a:bodyPr>
            <a:normAutofit fontScale="55000" lnSpcReduction="20000"/>
          </a:bodyPr>
          <a:lstStyle/>
          <a:p>
            <a:r>
              <a:rPr lang="ru-RU" b="1" dirty="0" err="1"/>
              <a:t>Метапредметный</a:t>
            </a:r>
            <a:r>
              <a:rPr lang="ru-RU" b="1" dirty="0"/>
              <a:t> результат:  </a:t>
            </a:r>
            <a:r>
              <a:rPr lang="ru-RU" dirty="0"/>
              <a:t>умение делать вывод.</a:t>
            </a:r>
          </a:p>
          <a:p>
            <a:r>
              <a:rPr lang="ru-RU" b="1" dirty="0"/>
              <a:t>Конкретизированный </a:t>
            </a:r>
            <a:r>
              <a:rPr lang="ru-RU" b="1" dirty="0" err="1"/>
              <a:t>метапредметный</a:t>
            </a:r>
            <a:r>
              <a:rPr lang="ru-RU" b="1" dirty="0"/>
              <a:t> результат:  </a:t>
            </a:r>
            <a:r>
              <a:rPr lang="ru-RU" dirty="0"/>
              <a:t>умение делать вывод на основе анализа текста.</a:t>
            </a:r>
            <a:br>
              <a:rPr lang="ru-RU" dirty="0"/>
            </a:br>
            <a:endParaRPr lang="en-US" dirty="0" smtClean="0"/>
          </a:p>
          <a:p>
            <a:r>
              <a:rPr lang="ru-RU" dirty="0" smtClean="0"/>
              <a:t> </a:t>
            </a:r>
            <a:r>
              <a:rPr lang="ru-RU" dirty="0" smtClean="0"/>
              <a:t>1</a:t>
            </a:r>
            <a:r>
              <a:rPr lang="ru-RU" dirty="0"/>
              <a:t>. Внимательно прочитайте лингвистическую сказку.</a:t>
            </a:r>
          </a:p>
          <a:p>
            <a:r>
              <a:rPr lang="ru-RU" dirty="0"/>
              <a:t>2. Сделайте выводы, сформулировав полные ответы на вопросы:</a:t>
            </a:r>
          </a:p>
          <a:p>
            <a:r>
              <a:rPr lang="ru-RU" dirty="0"/>
              <a:t>	Какие признаки глагола и прилагательного совмещают в себе причастия?</a:t>
            </a:r>
          </a:p>
          <a:p>
            <a:r>
              <a:rPr lang="ru-RU" dirty="0"/>
              <a:t>	Как образуются причастия?</a:t>
            </a:r>
          </a:p>
          <a:p>
            <a:r>
              <a:rPr lang="ru-RU" dirty="0"/>
              <a:t>	Как пишется с причастиями частица НЕ?</a:t>
            </a:r>
          </a:p>
          <a:p>
            <a:r>
              <a:rPr lang="ru-RU" dirty="0"/>
              <a:t>Выводы запишите в виде полных предложений в таблицу.</a:t>
            </a:r>
          </a:p>
          <a:p>
            <a:r>
              <a:rPr lang="ru-RU" dirty="0"/>
              <a:t>Задание выполняется самостоятельно, время на выполнение задания - 20 минут. </a:t>
            </a:r>
            <a:endParaRPr lang="ru-RU" dirty="0" smtClean="0"/>
          </a:p>
          <a:p>
            <a:r>
              <a:rPr lang="ru-RU" b="1" i="1" dirty="0" smtClean="0"/>
              <a:t>Вывод – однозначный, исчерпывающий ответ на поставленный вопрос.</a:t>
            </a:r>
          </a:p>
          <a:p>
            <a:endParaRPr lang="ru-RU" dirty="0"/>
          </a:p>
          <a:p>
            <a:endParaRPr lang="ru-RU" dirty="0"/>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800" b="1" i="1" dirty="0" smtClean="0"/>
              <a:t>Сказка о причастиях</a:t>
            </a:r>
            <a:endParaRPr lang="ru-RU" sz="2800" b="1" i="1" dirty="0"/>
          </a:p>
        </p:txBody>
      </p:sp>
      <p:sp>
        <p:nvSpPr>
          <p:cNvPr id="3" name="Содержимое 2"/>
          <p:cNvSpPr>
            <a:spLocks noGrp="1"/>
          </p:cNvSpPr>
          <p:nvPr>
            <p:ph idx="1"/>
          </p:nvPr>
        </p:nvSpPr>
        <p:spPr>
          <a:xfrm>
            <a:off x="304800" y="1268760"/>
            <a:ext cx="8686800" cy="5256584"/>
          </a:xfrm>
        </p:spPr>
        <p:txBody>
          <a:bodyPr>
            <a:normAutofit fontScale="25000" lnSpcReduction="20000"/>
          </a:bodyPr>
          <a:lstStyle/>
          <a:p>
            <a:endParaRPr lang="ru-RU" sz="800" dirty="0" smtClean="0"/>
          </a:p>
          <a:p>
            <a:pPr marL="0" indent="0">
              <a:lnSpc>
                <a:spcPct val="120000"/>
              </a:lnSpc>
              <a:buNone/>
            </a:pPr>
            <a:r>
              <a:rPr lang="ru-RU" sz="1300" dirty="0" smtClean="0"/>
              <a:t>    </a:t>
            </a:r>
            <a:r>
              <a:rPr lang="ru-RU" sz="4800" dirty="0" smtClean="0">
                <a:latin typeface="Times New Roman" pitchFamily="18" charset="0"/>
                <a:cs typeface="Times New Roman" pitchFamily="18" charset="0"/>
              </a:rPr>
              <a:t>В  </a:t>
            </a:r>
            <a:r>
              <a:rPr lang="ru-RU" sz="4800" dirty="0">
                <a:latin typeface="Times New Roman" pitchFamily="18" charset="0"/>
                <a:cs typeface="Times New Roman" pitchFamily="18" charset="0"/>
              </a:rPr>
              <a:t>Объединенном  Королевстве  Грамматики,  в  стране  Морфологии,  в городе Словообразовании, жили-были разные части речи. В стране царил  порядок, слова имели права жить, общаться, изменяться, соединяться в словосочетания и предложения.  На  работу слова отправлялись в Синтаксис,  соседнее государство. Каждая часть речи «владела» некоторым имуществом – морфологическими  признаками, причем одни были богаче, другие беднее.</a:t>
            </a:r>
          </a:p>
          <a:p>
            <a:pPr marL="0" indent="0">
              <a:lnSpc>
                <a:spcPct val="120000"/>
              </a:lnSpc>
              <a:buNone/>
            </a:pPr>
            <a:r>
              <a:rPr lang="ru-RU" sz="4800" dirty="0" smtClean="0">
                <a:latin typeface="Times New Roman" pitchFamily="18" charset="0"/>
                <a:cs typeface="Times New Roman" pitchFamily="18" charset="0"/>
              </a:rPr>
              <a:t>   В </a:t>
            </a:r>
            <a:r>
              <a:rPr lang="ru-RU" sz="4800" dirty="0">
                <a:latin typeface="Times New Roman" pitchFamily="18" charset="0"/>
                <a:cs typeface="Times New Roman" pitchFamily="18" charset="0"/>
              </a:rPr>
              <a:t>семье важного Глагола и нежной  Прилагательной было очень много детей, их звали Причастиями. Они были очень похожи на своих родителей; некоторые Причастия находились </a:t>
            </a:r>
            <a:r>
              <a:rPr lang="ru-RU" sz="4800" dirty="0" smtClean="0">
                <a:latin typeface="Times New Roman" pitchFamily="18" charset="0"/>
                <a:cs typeface="Times New Roman" pitchFamily="18" charset="0"/>
              </a:rPr>
              <a:t>в </a:t>
            </a:r>
            <a:r>
              <a:rPr lang="ru-RU" sz="4800" dirty="0" err="1" smtClean="0">
                <a:latin typeface="Times New Roman" pitchFamily="18" charset="0"/>
                <a:cs typeface="Times New Roman" pitchFamily="18" charset="0"/>
              </a:rPr>
              <a:t>несовершенновидном</a:t>
            </a:r>
            <a:r>
              <a:rPr lang="ru-RU" sz="4800" dirty="0">
                <a:latin typeface="Times New Roman" pitchFamily="18" charset="0"/>
                <a:cs typeface="Times New Roman" pitchFamily="18" charset="0"/>
              </a:rPr>
              <a:t>, а другие в </a:t>
            </a:r>
            <a:r>
              <a:rPr lang="ru-RU" sz="4800" dirty="0" err="1">
                <a:latin typeface="Times New Roman" pitchFamily="18" charset="0"/>
                <a:cs typeface="Times New Roman" pitchFamily="18" charset="0"/>
              </a:rPr>
              <a:t>совершенновидном</a:t>
            </a:r>
            <a:r>
              <a:rPr lang="ru-RU" sz="4800" dirty="0">
                <a:latin typeface="Times New Roman" pitchFamily="18" charset="0"/>
                <a:cs typeface="Times New Roman" pitchFamily="18" charset="0"/>
              </a:rPr>
              <a:t> возрасте, всех интересовало, что происходило в прошедшем времени и что происходит в настоящее время. Иногда в дом приходила прислуга – зависимые существительные и местоимения.  Причастия так же, как их властолюбивый отец Глагол, любили покомандовать: они указывали, в каком падеже стоять прислуге. Но хитренькие причастия старались походить и на маму Прилагательное и, чтобы ее не расстраивать, изменялись по падежам, родам и числам.</a:t>
            </a:r>
          </a:p>
          <a:p>
            <a:pPr marL="0" indent="0">
              <a:lnSpc>
                <a:spcPct val="120000"/>
              </a:lnSpc>
              <a:buNone/>
            </a:pPr>
            <a:r>
              <a:rPr lang="ru-RU" sz="4800" dirty="0" smtClean="0">
                <a:latin typeface="Times New Roman" pitchFamily="18" charset="0"/>
                <a:cs typeface="Times New Roman" pitchFamily="18" charset="0"/>
              </a:rPr>
              <a:t>   Многие </a:t>
            </a:r>
            <a:r>
              <a:rPr lang="ru-RU" sz="4800" dirty="0">
                <a:latin typeface="Times New Roman" pitchFamily="18" charset="0"/>
                <a:cs typeface="Times New Roman" pitchFamily="18" charset="0"/>
              </a:rPr>
              <a:t>Причастия любили помогать по хозяйству, все делали сами и действовали смело и решительно. Это были Действительные Причастия.  А других все время заставляли, ругали, обижали, и они всю жизнь страдали. Их прозвали Страдательными.</a:t>
            </a:r>
          </a:p>
          <a:p>
            <a:pPr marL="0" indent="0">
              <a:lnSpc>
                <a:spcPct val="120000"/>
              </a:lnSpc>
              <a:buNone/>
            </a:pPr>
            <a:r>
              <a:rPr lang="ru-RU" sz="4800" dirty="0">
                <a:latin typeface="Times New Roman" pitchFamily="18" charset="0"/>
                <a:cs typeface="Times New Roman" pitchFamily="18" charset="0"/>
              </a:rPr>
              <a:t>Различались Действительные и Страдательные  Причастия  не  только  по  обозначению  признака,  но  и по одежке. Действительные Причастия,  относящиеся  к  первому  спряжению,  в  настоящем  времени  надевали  суффиксы  -УЩ-/-ЮЩ-,  а те, кто относился ко второму спряжению,  –  суффиксы  -АЩ-/-ЯЩ-.  А Страдательные Причастия, соответственно, -ЕМ-/-ОМ-   и –ИМ-. В прошедшем времени Действительные Причастия надевали суффиксы –ВШ-, -Ш-, а Страдательные щеголяли в суффиксах  -НН-, -ЕНН-, -Т-.</a:t>
            </a:r>
          </a:p>
          <a:p>
            <a:pPr marL="0" indent="0">
              <a:lnSpc>
                <a:spcPct val="120000"/>
              </a:lnSpc>
              <a:buNone/>
            </a:pPr>
            <a:r>
              <a:rPr lang="ru-RU" sz="4800" dirty="0">
                <a:latin typeface="Times New Roman" pitchFamily="18" charset="0"/>
                <a:cs typeface="Times New Roman" pitchFamily="18" charset="0"/>
              </a:rPr>
              <a:t>   В этом же городе жила самая гордая, упрямая и самовлюбленная Частица НЕ. С краткими Причастиями она не дружила и терпеть не могла полные Причастия, которые сильно командовали прислугой (то есть имели зависимые слова). Зато НЕ очень уважала Причастия, которые без нее жить не могли или были такими же единоличниками, как она сама.  Тогда НЕ теряла голову и из свободной Частицы превращалась в глупую Приставку или даже часть корня.</a:t>
            </a:r>
          </a:p>
          <a:p>
            <a:pPr marL="0" indent="0">
              <a:lnSpc>
                <a:spcPct val="120000"/>
              </a:lnSpc>
              <a:buNone/>
            </a:pPr>
            <a:r>
              <a:rPr lang="ru-RU" sz="4800" dirty="0" smtClean="0">
                <a:latin typeface="Times New Roman" pitchFamily="18" charset="0"/>
                <a:cs typeface="Times New Roman" pitchFamily="18" charset="0"/>
              </a:rPr>
              <a:t>   Очень </a:t>
            </a:r>
            <a:r>
              <a:rPr lang="ru-RU" sz="4800" dirty="0">
                <a:latin typeface="Times New Roman" pitchFamily="18" charset="0"/>
                <a:cs typeface="Times New Roman" pitchFamily="18" charset="0"/>
              </a:rPr>
              <a:t>много вопросов по воспитанию Причастий возникало у родителей: какие гласные писать в суффиксах, оставить их учиться на Определение или устроить на работу Сказуемым, сколько Н подарить на Новый год: одно или два…  Но, благодаря Принцессе Грамматике, которая распоряжалась правилами жизни и техники безопасности (диктант без двойки), все могли легко найти общий язык и взаимопонимание.</a:t>
            </a:r>
          </a:p>
          <a:p>
            <a:pPr marL="0" indent="0">
              <a:lnSpc>
                <a:spcPct val="120000"/>
              </a:lnSpc>
              <a:buNone/>
            </a:pPr>
            <a:r>
              <a:rPr lang="ru-RU" sz="4800" dirty="0" smtClean="0">
                <a:latin typeface="Times New Roman" pitchFamily="18" charset="0"/>
                <a:cs typeface="Times New Roman" pitchFamily="18" charset="0"/>
              </a:rPr>
              <a:t>    Вот </a:t>
            </a:r>
            <a:r>
              <a:rPr lang="ru-RU" sz="4800" dirty="0">
                <a:latin typeface="Times New Roman" pitchFamily="18" charset="0"/>
                <a:cs typeface="Times New Roman" pitchFamily="18" charset="0"/>
              </a:rPr>
              <a:t>такая грамматически-поучительная история из жизни Причастий.</a:t>
            </a:r>
          </a:p>
          <a:p>
            <a:endParaRPr lang="ru-RU" sz="4800" dirty="0">
              <a:latin typeface="Times New Roman" pitchFamily="18" charset="0"/>
              <a:cs typeface="Times New Roman" pitchFamily="18" charset="0"/>
            </a:endParaRPr>
          </a:p>
          <a:p>
            <a:endParaRPr lang="ru-RU" sz="4800" dirty="0">
              <a:latin typeface="Times New Roman" pitchFamily="18" charset="0"/>
              <a:cs typeface="Times New Roman" pitchFamily="18" charset="0"/>
            </a:endParaRPr>
          </a:p>
          <a:p>
            <a:endParaRPr lang="ru-RU" sz="4800" dirty="0" smtClean="0">
              <a:latin typeface="Times New Roman" pitchFamily="18" charset="0"/>
              <a:cs typeface="Times New Roman" pitchFamily="18" charset="0"/>
            </a:endParaRPr>
          </a:p>
          <a:p>
            <a:endParaRPr lang="ru-RU" sz="4800" dirty="0" smtClean="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800" b="1" i="1" dirty="0"/>
              <a:t>Выводы записываются в таблицу:</a:t>
            </a:r>
          </a:p>
        </p:txBody>
      </p:sp>
      <p:graphicFrame>
        <p:nvGraphicFramePr>
          <p:cNvPr id="4" name="Объект 3"/>
          <p:cNvGraphicFramePr>
            <a:graphicFrameLocks noChangeAspect="1"/>
          </p:cNvGraphicFramePr>
          <p:nvPr>
            <p:extLst>
              <p:ext uri="{D42A27DB-BD31-4B8C-83A1-F6EECF244321}">
                <p14:modId xmlns:p14="http://schemas.microsoft.com/office/powerpoint/2010/main" val="413337958"/>
              </p:ext>
            </p:extLst>
          </p:nvPr>
        </p:nvGraphicFramePr>
        <p:xfrm>
          <a:off x="1475656" y="1700808"/>
          <a:ext cx="6300788" cy="3556000"/>
        </p:xfrm>
        <a:graphic>
          <a:graphicData uri="http://schemas.openxmlformats.org/presentationml/2006/ole">
            <mc:AlternateContent xmlns:mc="http://schemas.openxmlformats.org/markup-compatibility/2006">
              <mc:Choice xmlns:v="urn:schemas-microsoft-com:vml" Requires="v">
                <p:oleObj spid="_x0000_s5130" name="Документ" r:id="rId4" imgW="6300850" imgH="3555839" progId="Word.Document.12">
                  <p:embed/>
                </p:oleObj>
              </mc:Choice>
              <mc:Fallback>
                <p:oleObj name="Документ" r:id="rId4" imgW="6300850" imgH="3555839" progId="Word.Document.12">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75656" y="1700808"/>
                        <a:ext cx="6300788" cy="3556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553436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800" b="1" i="1" dirty="0" smtClean="0"/>
              <a:t>Критерии</a:t>
            </a:r>
            <a:endParaRPr lang="ru-RU" sz="2800" b="1" i="1"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250137044"/>
              </p:ext>
            </p:extLst>
          </p:nvPr>
        </p:nvGraphicFramePr>
        <p:xfrm>
          <a:off x="564684" y="1342734"/>
          <a:ext cx="8167031" cy="4651343"/>
        </p:xfrm>
        <a:graphic>
          <a:graphicData uri="http://schemas.openxmlformats.org/drawingml/2006/table">
            <a:tbl>
              <a:tblPr firstRow="1" firstCol="1" bandRow="1"/>
              <a:tblGrid>
                <a:gridCol w="2495148"/>
                <a:gridCol w="5117428"/>
                <a:gridCol w="554455"/>
              </a:tblGrid>
              <a:tr h="370233">
                <a:tc>
                  <a:txBody>
                    <a:bodyPr/>
                    <a:lstStyle/>
                    <a:p>
                      <a:pPr algn="just">
                        <a:lnSpc>
                          <a:spcPct val="150000"/>
                        </a:lnSpc>
                        <a:spcAft>
                          <a:spcPts val="0"/>
                        </a:spcAft>
                      </a:pPr>
                      <a:r>
                        <a:rPr lang="ru-RU" sz="1100" dirty="0">
                          <a:effectLst/>
                          <a:latin typeface="Times New Roman"/>
                          <a:ea typeface="Calibri"/>
                        </a:rPr>
                        <a:t>Критерии </a:t>
                      </a:r>
                      <a:endParaRPr lang="ru-RU" sz="1100" dirty="0">
                        <a:effectLst/>
                        <a:latin typeface="Times New Roman"/>
                        <a:ea typeface="Times New Roman"/>
                      </a:endParaRPr>
                    </a:p>
                  </a:txBody>
                  <a:tcPr marL="60364" marR="60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100">
                          <a:effectLst/>
                          <a:latin typeface="Times New Roman"/>
                          <a:ea typeface="Calibri"/>
                        </a:rPr>
                        <a:t>Параметры </a:t>
                      </a:r>
                      <a:endParaRPr lang="ru-RU" sz="1100">
                        <a:effectLst/>
                        <a:latin typeface="Times New Roman"/>
                        <a:ea typeface="Times New Roman"/>
                      </a:endParaRPr>
                    </a:p>
                  </a:txBody>
                  <a:tcPr marL="60364" marR="60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100">
                          <a:effectLst/>
                          <a:latin typeface="Times New Roman"/>
                          <a:ea typeface="Calibri"/>
                        </a:rPr>
                        <a:t>Пока-затели </a:t>
                      </a:r>
                      <a:endParaRPr lang="ru-RU" sz="1100">
                        <a:effectLst/>
                        <a:latin typeface="Times New Roman"/>
                        <a:ea typeface="Times New Roman"/>
                      </a:endParaRPr>
                    </a:p>
                  </a:txBody>
                  <a:tcPr marL="60364" marR="60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1456">
                <a:tc rowSpan="4">
                  <a:txBody>
                    <a:bodyPr/>
                    <a:lstStyle/>
                    <a:p>
                      <a:pPr>
                        <a:lnSpc>
                          <a:spcPct val="150000"/>
                        </a:lnSpc>
                        <a:spcAft>
                          <a:spcPts val="0"/>
                        </a:spcAft>
                      </a:pPr>
                      <a:r>
                        <a:rPr lang="ru-RU" sz="1100">
                          <a:effectLst/>
                          <a:latin typeface="Times New Roman"/>
                          <a:ea typeface="Calibri"/>
                        </a:rPr>
                        <a:t>Наличие трех выводов</a:t>
                      </a:r>
                      <a:endParaRPr lang="ru-RU" sz="1100">
                        <a:effectLst/>
                        <a:latin typeface="Times New Roman"/>
                        <a:ea typeface="Times New Roman"/>
                      </a:endParaRPr>
                    </a:p>
                  </a:txBody>
                  <a:tcPr marL="60364" marR="60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ru-RU" sz="1100">
                          <a:effectLst/>
                          <a:latin typeface="Times New Roman"/>
                          <a:ea typeface="Calibri"/>
                        </a:rPr>
                        <a:t> Таблица содержит три вывода</a:t>
                      </a:r>
                      <a:endParaRPr lang="ru-RU" sz="1100">
                        <a:effectLst/>
                        <a:latin typeface="Times New Roman"/>
                        <a:ea typeface="Times New Roman"/>
                      </a:endParaRPr>
                    </a:p>
                  </a:txBody>
                  <a:tcPr marL="60364" marR="60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100">
                          <a:effectLst/>
                          <a:latin typeface="Times New Roman"/>
                          <a:ea typeface="Calibri"/>
                        </a:rPr>
                        <a:t>3</a:t>
                      </a:r>
                      <a:endParaRPr lang="ru-RU" sz="1100">
                        <a:effectLst/>
                        <a:latin typeface="Times New Roman"/>
                        <a:ea typeface="Times New Roman"/>
                      </a:endParaRPr>
                    </a:p>
                  </a:txBody>
                  <a:tcPr marL="60364" marR="60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1456">
                <a:tc vMerge="1">
                  <a:txBody>
                    <a:bodyPr/>
                    <a:lstStyle/>
                    <a:p>
                      <a:endParaRPr lang="ru-RU"/>
                    </a:p>
                  </a:txBody>
                  <a:tcPr/>
                </a:tc>
                <a:tc>
                  <a:txBody>
                    <a:bodyPr/>
                    <a:lstStyle/>
                    <a:p>
                      <a:pPr marL="457200">
                        <a:lnSpc>
                          <a:spcPct val="150000"/>
                        </a:lnSpc>
                        <a:spcAft>
                          <a:spcPts val="0"/>
                        </a:spcAft>
                      </a:pPr>
                      <a:r>
                        <a:rPr lang="ru-RU" sz="1100" dirty="0">
                          <a:effectLst/>
                          <a:latin typeface="Times New Roman"/>
                          <a:ea typeface="Times New Roman"/>
                          <a:cs typeface="Times New Roman"/>
                        </a:rPr>
                        <a:t>Таблица содержит два вывода</a:t>
                      </a:r>
                      <a:endParaRPr lang="ru-RU" sz="1000" dirty="0">
                        <a:effectLst/>
                        <a:latin typeface="Calibri"/>
                        <a:ea typeface="Times New Roman"/>
                        <a:cs typeface="Times New Roman"/>
                      </a:endParaRPr>
                    </a:p>
                  </a:txBody>
                  <a:tcPr marL="60364" marR="60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100">
                          <a:effectLst/>
                          <a:latin typeface="Times New Roman"/>
                          <a:ea typeface="Calibri"/>
                        </a:rPr>
                        <a:t>2</a:t>
                      </a:r>
                      <a:endParaRPr lang="ru-RU" sz="1100">
                        <a:effectLst/>
                        <a:latin typeface="Times New Roman"/>
                        <a:ea typeface="Times New Roman"/>
                      </a:endParaRPr>
                    </a:p>
                  </a:txBody>
                  <a:tcPr marL="60364" marR="60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1456">
                <a:tc vMerge="1">
                  <a:txBody>
                    <a:bodyPr/>
                    <a:lstStyle/>
                    <a:p>
                      <a:endParaRPr lang="ru-RU"/>
                    </a:p>
                  </a:txBody>
                  <a:tcPr/>
                </a:tc>
                <a:tc>
                  <a:txBody>
                    <a:bodyPr/>
                    <a:lstStyle/>
                    <a:p>
                      <a:pPr>
                        <a:lnSpc>
                          <a:spcPct val="150000"/>
                        </a:lnSpc>
                        <a:spcAft>
                          <a:spcPts val="0"/>
                        </a:spcAft>
                      </a:pPr>
                      <a:r>
                        <a:rPr lang="ru-RU" sz="1100">
                          <a:effectLst/>
                          <a:latin typeface="Times New Roman"/>
                          <a:ea typeface="Calibri"/>
                        </a:rPr>
                        <a:t>Таблица содержит только один вывод</a:t>
                      </a:r>
                      <a:endParaRPr lang="ru-RU" sz="1100">
                        <a:effectLst/>
                        <a:latin typeface="Times New Roman"/>
                        <a:ea typeface="Times New Roman"/>
                      </a:endParaRPr>
                    </a:p>
                  </a:txBody>
                  <a:tcPr marL="60364" marR="60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100">
                          <a:effectLst/>
                          <a:latin typeface="Times New Roman"/>
                          <a:ea typeface="Calibri"/>
                        </a:rPr>
                        <a:t>1</a:t>
                      </a:r>
                      <a:endParaRPr lang="ru-RU" sz="1100">
                        <a:effectLst/>
                        <a:latin typeface="Times New Roman"/>
                        <a:ea typeface="Times New Roman"/>
                      </a:endParaRPr>
                    </a:p>
                  </a:txBody>
                  <a:tcPr marL="60364" marR="60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1456">
                <a:tc vMerge="1">
                  <a:txBody>
                    <a:bodyPr/>
                    <a:lstStyle/>
                    <a:p>
                      <a:endParaRPr lang="ru-RU"/>
                    </a:p>
                  </a:txBody>
                  <a:tcPr/>
                </a:tc>
                <a:tc>
                  <a:txBody>
                    <a:bodyPr/>
                    <a:lstStyle/>
                    <a:p>
                      <a:pPr>
                        <a:lnSpc>
                          <a:spcPct val="150000"/>
                        </a:lnSpc>
                        <a:spcAft>
                          <a:spcPts val="0"/>
                        </a:spcAft>
                      </a:pPr>
                      <a:r>
                        <a:rPr lang="ru-RU" sz="1100">
                          <a:effectLst/>
                          <a:latin typeface="Times New Roman"/>
                          <a:ea typeface="Calibri"/>
                        </a:rPr>
                        <a:t>Ребенок не смог записать ни одного вывода</a:t>
                      </a:r>
                      <a:endParaRPr lang="ru-RU" sz="1100">
                        <a:effectLst/>
                        <a:latin typeface="Times New Roman"/>
                        <a:ea typeface="Times New Roman"/>
                      </a:endParaRPr>
                    </a:p>
                  </a:txBody>
                  <a:tcPr marL="60364" marR="60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100">
                          <a:effectLst/>
                          <a:latin typeface="Times New Roman"/>
                          <a:ea typeface="Calibri"/>
                        </a:rPr>
                        <a:t>0</a:t>
                      </a:r>
                      <a:endParaRPr lang="ru-RU" sz="1100">
                        <a:effectLst/>
                        <a:latin typeface="Times New Roman"/>
                        <a:ea typeface="Times New Roman"/>
                      </a:endParaRPr>
                    </a:p>
                  </a:txBody>
                  <a:tcPr marL="60364" marR="60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1456">
                <a:tc rowSpan="4">
                  <a:txBody>
                    <a:bodyPr/>
                    <a:lstStyle/>
                    <a:p>
                      <a:pPr>
                        <a:lnSpc>
                          <a:spcPct val="150000"/>
                        </a:lnSpc>
                        <a:spcAft>
                          <a:spcPts val="0"/>
                        </a:spcAft>
                      </a:pPr>
                      <a:r>
                        <a:rPr lang="ru-RU" sz="1100">
                          <a:effectLst/>
                          <a:latin typeface="Times New Roman"/>
                          <a:ea typeface="Calibri"/>
                        </a:rPr>
                        <a:t>Правильность формулировки выводов</a:t>
                      </a:r>
                      <a:endParaRPr lang="ru-RU" sz="1100">
                        <a:effectLst/>
                        <a:latin typeface="Times New Roman"/>
                        <a:ea typeface="Times New Roman"/>
                      </a:endParaRPr>
                    </a:p>
                  </a:txBody>
                  <a:tcPr marL="60364" marR="60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ru-RU" sz="1100">
                          <a:effectLst/>
                          <a:latin typeface="Times New Roman"/>
                          <a:ea typeface="Calibri"/>
                        </a:rPr>
                        <a:t>Во всех трех выводах фактические ошибки отсутствуют</a:t>
                      </a:r>
                      <a:endParaRPr lang="ru-RU" sz="1100">
                        <a:effectLst/>
                        <a:latin typeface="Times New Roman"/>
                        <a:ea typeface="Times New Roman"/>
                      </a:endParaRPr>
                    </a:p>
                  </a:txBody>
                  <a:tcPr marL="60364" marR="60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100">
                          <a:effectLst/>
                          <a:latin typeface="Times New Roman"/>
                          <a:ea typeface="Calibri"/>
                        </a:rPr>
                        <a:t>3</a:t>
                      </a:r>
                      <a:endParaRPr lang="ru-RU" sz="1100">
                        <a:effectLst/>
                        <a:latin typeface="Times New Roman"/>
                        <a:ea typeface="Times New Roman"/>
                      </a:endParaRPr>
                    </a:p>
                  </a:txBody>
                  <a:tcPr marL="60364" marR="60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1456">
                <a:tc vMerge="1">
                  <a:txBody>
                    <a:bodyPr/>
                    <a:lstStyle/>
                    <a:p>
                      <a:endParaRPr lang="ru-RU"/>
                    </a:p>
                  </a:txBody>
                  <a:tcPr/>
                </a:tc>
                <a:tc>
                  <a:txBody>
                    <a:bodyPr/>
                    <a:lstStyle/>
                    <a:p>
                      <a:pPr>
                        <a:lnSpc>
                          <a:spcPct val="150000"/>
                        </a:lnSpc>
                        <a:spcAft>
                          <a:spcPts val="0"/>
                        </a:spcAft>
                      </a:pPr>
                      <a:r>
                        <a:rPr lang="ru-RU" sz="1100">
                          <a:effectLst/>
                          <a:latin typeface="Times New Roman"/>
                          <a:ea typeface="Calibri"/>
                        </a:rPr>
                        <a:t>Допущены ошибки в одном из выводов</a:t>
                      </a:r>
                      <a:endParaRPr lang="ru-RU" sz="1100">
                        <a:effectLst/>
                        <a:latin typeface="Times New Roman"/>
                        <a:ea typeface="Times New Roman"/>
                      </a:endParaRPr>
                    </a:p>
                  </a:txBody>
                  <a:tcPr marL="60364" marR="60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100">
                          <a:effectLst/>
                          <a:latin typeface="Times New Roman"/>
                          <a:ea typeface="Calibri"/>
                        </a:rPr>
                        <a:t>2</a:t>
                      </a:r>
                      <a:endParaRPr lang="ru-RU" sz="1100">
                        <a:effectLst/>
                        <a:latin typeface="Times New Roman"/>
                        <a:ea typeface="Times New Roman"/>
                      </a:endParaRPr>
                    </a:p>
                  </a:txBody>
                  <a:tcPr marL="60364" marR="60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1456">
                <a:tc vMerge="1">
                  <a:txBody>
                    <a:bodyPr/>
                    <a:lstStyle/>
                    <a:p>
                      <a:endParaRPr lang="ru-RU"/>
                    </a:p>
                  </a:txBody>
                  <a:tcPr/>
                </a:tc>
                <a:tc>
                  <a:txBody>
                    <a:bodyPr/>
                    <a:lstStyle/>
                    <a:p>
                      <a:pPr>
                        <a:lnSpc>
                          <a:spcPct val="150000"/>
                        </a:lnSpc>
                        <a:spcAft>
                          <a:spcPts val="0"/>
                        </a:spcAft>
                      </a:pPr>
                      <a:r>
                        <a:rPr lang="ru-RU" sz="1100">
                          <a:effectLst/>
                          <a:latin typeface="Times New Roman"/>
                          <a:ea typeface="Calibri"/>
                        </a:rPr>
                        <a:t>Допущены ошибки в двух выводах</a:t>
                      </a:r>
                      <a:endParaRPr lang="ru-RU" sz="1100">
                        <a:effectLst/>
                        <a:latin typeface="Times New Roman"/>
                        <a:ea typeface="Times New Roman"/>
                      </a:endParaRPr>
                    </a:p>
                  </a:txBody>
                  <a:tcPr marL="60364" marR="60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100">
                          <a:effectLst/>
                          <a:latin typeface="Times New Roman"/>
                          <a:ea typeface="Calibri"/>
                        </a:rPr>
                        <a:t>1</a:t>
                      </a:r>
                      <a:endParaRPr lang="ru-RU" sz="1100">
                        <a:effectLst/>
                        <a:latin typeface="Times New Roman"/>
                        <a:ea typeface="Times New Roman"/>
                      </a:endParaRPr>
                    </a:p>
                  </a:txBody>
                  <a:tcPr marL="60364" marR="60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1456">
                <a:tc vMerge="1">
                  <a:txBody>
                    <a:bodyPr/>
                    <a:lstStyle/>
                    <a:p>
                      <a:endParaRPr lang="ru-RU"/>
                    </a:p>
                  </a:txBody>
                  <a:tcPr/>
                </a:tc>
                <a:tc>
                  <a:txBody>
                    <a:bodyPr/>
                    <a:lstStyle/>
                    <a:p>
                      <a:pPr>
                        <a:lnSpc>
                          <a:spcPct val="150000"/>
                        </a:lnSpc>
                        <a:spcAft>
                          <a:spcPts val="0"/>
                        </a:spcAft>
                      </a:pPr>
                      <a:r>
                        <a:rPr lang="ru-RU" sz="1100">
                          <a:effectLst/>
                          <a:latin typeface="Times New Roman"/>
                          <a:ea typeface="Calibri"/>
                        </a:rPr>
                        <a:t>В каждом выводе допущены ошибки</a:t>
                      </a:r>
                      <a:endParaRPr lang="ru-RU" sz="1100">
                        <a:effectLst/>
                        <a:latin typeface="Times New Roman"/>
                        <a:ea typeface="Times New Roman"/>
                      </a:endParaRPr>
                    </a:p>
                  </a:txBody>
                  <a:tcPr marL="60364" marR="60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100">
                          <a:effectLst/>
                          <a:latin typeface="Times New Roman"/>
                          <a:ea typeface="Calibri"/>
                        </a:rPr>
                        <a:t>0</a:t>
                      </a:r>
                      <a:endParaRPr lang="ru-RU" sz="1100">
                        <a:effectLst/>
                        <a:latin typeface="Times New Roman"/>
                        <a:ea typeface="Times New Roman"/>
                      </a:endParaRPr>
                    </a:p>
                  </a:txBody>
                  <a:tcPr marL="60364" marR="60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013">
                <a:tc rowSpan="4">
                  <a:txBody>
                    <a:bodyPr/>
                    <a:lstStyle/>
                    <a:p>
                      <a:pPr>
                        <a:lnSpc>
                          <a:spcPct val="150000"/>
                        </a:lnSpc>
                        <a:spcAft>
                          <a:spcPts val="0"/>
                        </a:spcAft>
                      </a:pPr>
                      <a:r>
                        <a:rPr lang="ru-RU" sz="1100">
                          <a:effectLst/>
                          <a:latin typeface="Times New Roman"/>
                          <a:ea typeface="Calibri"/>
                        </a:rPr>
                        <a:t>Качество формулировки выводов</a:t>
                      </a:r>
                      <a:endParaRPr lang="ru-RU" sz="1100">
                        <a:effectLst/>
                        <a:latin typeface="Times New Roman"/>
                        <a:ea typeface="Times New Roman"/>
                      </a:endParaRPr>
                    </a:p>
                  </a:txBody>
                  <a:tcPr marL="60364" marR="60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a:effectLst/>
                          <a:latin typeface="Times New Roman"/>
                          <a:ea typeface="Calibri"/>
                        </a:rPr>
                        <a:t>Выводы представлены в виде полных предложений, содержащих перефразированный материал из сказки.</a:t>
                      </a:r>
                      <a:endParaRPr lang="ru-RU" sz="1100">
                        <a:effectLst/>
                        <a:latin typeface="Times New Roman"/>
                        <a:ea typeface="Times New Roman"/>
                      </a:endParaRPr>
                    </a:p>
                  </a:txBody>
                  <a:tcPr marL="60364" marR="60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100">
                          <a:effectLst/>
                          <a:latin typeface="Times New Roman"/>
                          <a:ea typeface="Calibri"/>
                        </a:rPr>
                        <a:t>3</a:t>
                      </a:r>
                      <a:endParaRPr lang="ru-RU" sz="1100">
                        <a:effectLst/>
                        <a:latin typeface="Times New Roman"/>
                        <a:ea typeface="Times New Roman"/>
                      </a:endParaRPr>
                    </a:p>
                  </a:txBody>
                  <a:tcPr marL="60364" marR="60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5349">
                <a:tc vMerge="1">
                  <a:txBody>
                    <a:bodyPr/>
                    <a:lstStyle/>
                    <a:p>
                      <a:endParaRPr lang="ru-RU"/>
                    </a:p>
                  </a:txBody>
                  <a:tcPr/>
                </a:tc>
                <a:tc>
                  <a:txBody>
                    <a:bodyPr/>
                    <a:lstStyle/>
                    <a:p>
                      <a:pPr>
                        <a:lnSpc>
                          <a:spcPct val="115000"/>
                        </a:lnSpc>
                        <a:spcAft>
                          <a:spcPts val="0"/>
                        </a:spcAft>
                      </a:pPr>
                      <a:r>
                        <a:rPr lang="ru-RU" sz="1100">
                          <a:effectLst/>
                          <a:latin typeface="Times New Roman"/>
                          <a:ea typeface="Calibri"/>
                        </a:rPr>
                        <a:t>Два вывода из трех содержат перефразированный материал из сказки. Один вывод представлен в виде отрывка из текста  сказки.</a:t>
                      </a:r>
                      <a:endParaRPr lang="ru-RU" sz="1100">
                        <a:effectLst/>
                        <a:latin typeface="Times New Roman"/>
                        <a:ea typeface="Times New Roman"/>
                      </a:endParaRPr>
                    </a:p>
                  </a:txBody>
                  <a:tcPr marL="60364" marR="60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100">
                          <a:effectLst/>
                          <a:latin typeface="Times New Roman"/>
                          <a:ea typeface="Calibri"/>
                        </a:rPr>
                        <a:t>2</a:t>
                      </a:r>
                      <a:endParaRPr lang="ru-RU" sz="1100">
                        <a:effectLst/>
                        <a:latin typeface="Times New Roman"/>
                        <a:ea typeface="Times New Roman"/>
                      </a:endParaRPr>
                    </a:p>
                  </a:txBody>
                  <a:tcPr marL="60364" marR="60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5349">
                <a:tc vMerge="1">
                  <a:txBody>
                    <a:bodyPr/>
                    <a:lstStyle/>
                    <a:p>
                      <a:endParaRPr lang="ru-RU"/>
                    </a:p>
                  </a:txBody>
                  <a:tcPr/>
                </a:tc>
                <a:tc>
                  <a:txBody>
                    <a:bodyPr/>
                    <a:lstStyle/>
                    <a:p>
                      <a:pPr>
                        <a:lnSpc>
                          <a:spcPct val="115000"/>
                        </a:lnSpc>
                        <a:spcAft>
                          <a:spcPts val="0"/>
                        </a:spcAft>
                      </a:pPr>
                      <a:r>
                        <a:rPr lang="ru-RU" sz="1100">
                          <a:effectLst/>
                          <a:latin typeface="Times New Roman"/>
                          <a:ea typeface="Calibri"/>
                        </a:rPr>
                        <a:t>Один вывод содержит перефразированный материал из сказки. Остальные выводы представлены в виде отрывков из текста  сказки.</a:t>
                      </a:r>
                      <a:endParaRPr lang="ru-RU" sz="1100">
                        <a:effectLst/>
                        <a:latin typeface="Times New Roman"/>
                        <a:ea typeface="Times New Roman"/>
                      </a:endParaRPr>
                    </a:p>
                  </a:txBody>
                  <a:tcPr marL="60364" marR="60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100">
                          <a:effectLst/>
                          <a:latin typeface="Times New Roman"/>
                          <a:ea typeface="Calibri"/>
                        </a:rPr>
                        <a:t>1</a:t>
                      </a:r>
                      <a:endParaRPr lang="ru-RU" sz="1100">
                        <a:effectLst/>
                        <a:latin typeface="Times New Roman"/>
                        <a:ea typeface="Times New Roman"/>
                      </a:endParaRPr>
                    </a:p>
                  </a:txBody>
                  <a:tcPr marL="60364" marR="60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1456">
                <a:tc vMerge="1">
                  <a:txBody>
                    <a:bodyPr/>
                    <a:lstStyle/>
                    <a:p>
                      <a:endParaRPr lang="ru-RU"/>
                    </a:p>
                  </a:txBody>
                  <a:tcPr/>
                </a:tc>
                <a:tc>
                  <a:txBody>
                    <a:bodyPr/>
                    <a:lstStyle/>
                    <a:p>
                      <a:pPr algn="just">
                        <a:lnSpc>
                          <a:spcPct val="150000"/>
                        </a:lnSpc>
                        <a:spcAft>
                          <a:spcPts val="0"/>
                        </a:spcAft>
                      </a:pPr>
                      <a:r>
                        <a:rPr lang="ru-RU" sz="1100">
                          <a:effectLst/>
                          <a:latin typeface="Times New Roman"/>
                          <a:ea typeface="Calibri"/>
                        </a:rPr>
                        <a:t>Выводы представляют собой переписанные фрагменты сказок.</a:t>
                      </a:r>
                      <a:endParaRPr lang="ru-RU" sz="1100">
                        <a:effectLst/>
                        <a:latin typeface="Times New Roman"/>
                        <a:ea typeface="Times New Roman"/>
                      </a:endParaRPr>
                    </a:p>
                  </a:txBody>
                  <a:tcPr marL="60364" marR="60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100">
                          <a:effectLst/>
                          <a:latin typeface="Times New Roman"/>
                          <a:ea typeface="Calibri"/>
                        </a:rPr>
                        <a:t>0</a:t>
                      </a:r>
                      <a:endParaRPr lang="ru-RU" sz="1100">
                        <a:effectLst/>
                        <a:latin typeface="Times New Roman"/>
                        <a:ea typeface="Times New Roman"/>
                      </a:endParaRPr>
                    </a:p>
                  </a:txBody>
                  <a:tcPr marL="60364" marR="60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1456">
                <a:tc rowSpan="2">
                  <a:txBody>
                    <a:bodyPr/>
                    <a:lstStyle/>
                    <a:p>
                      <a:pPr algn="just">
                        <a:lnSpc>
                          <a:spcPct val="115000"/>
                        </a:lnSpc>
                        <a:spcAft>
                          <a:spcPts val="0"/>
                        </a:spcAft>
                      </a:pPr>
                      <a:r>
                        <a:rPr lang="ru-RU" sz="1100">
                          <a:effectLst/>
                          <a:latin typeface="Times New Roman"/>
                          <a:ea typeface="Calibri"/>
                        </a:rPr>
                        <a:t>Время выполнения работы</a:t>
                      </a:r>
                      <a:endParaRPr lang="ru-RU" sz="1100">
                        <a:effectLst/>
                        <a:latin typeface="Times New Roman"/>
                        <a:ea typeface="Times New Roman"/>
                      </a:endParaRPr>
                    </a:p>
                  </a:txBody>
                  <a:tcPr marL="60364" marR="60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100">
                          <a:effectLst/>
                          <a:latin typeface="Times New Roman"/>
                          <a:ea typeface="Calibri"/>
                        </a:rPr>
                        <a:t>20 минут</a:t>
                      </a:r>
                      <a:endParaRPr lang="ru-RU" sz="1100">
                        <a:effectLst/>
                        <a:latin typeface="Times New Roman"/>
                        <a:ea typeface="Times New Roman"/>
                      </a:endParaRPr>
                    </a:p>
                  </a:txBody>
                  <a:tcPr marL="60364" marR="60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100">
                          <a:effectLst/>
                          <a:latin typeface="Times New Roman"/>
                          <a:ea typeface="Calibri"/>
                        </a:rPr>
                        <a:t>1</a:t>
                      </a:r>
                      <a:endParaRPr lang="ru-RU" sz="1100">
                        <a:effectLst/>
                        <a:latin typeface="Times New Roman"/>
                        <a:ea typeface="Times New Roman"/>
                      </a:endParaRPr>
                    </a:p>
                  </a:txBody>
                  <a:tcPr marL="60364" marR="60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1456">
                <a:tc vMerge="1">
                  <a:txBody>
                    <a:bodyPr/>
                    <a:lstStyle/>
                    <a:p>
                      <a:endParaRPr lang="ru-RU"/>
                    </a:p>
                  </a:txBody>
                  <a:tcPr/>
                </a:tc>
                <a:tc>
                  <a:txBody>
                    <a:bodyPr/>
                    <a:lstStyle/>
                    <a:p>
                      <a:pPr algn="just">
                        <a:lnSpc>
                          <a:spcPct val="150000"/>
                        </a:lnSpc>
                        <a:spcAft>
                          <a:spcPts val="0"/>
                        </a:spcAft>
                      </a:pPr>
                      <a:r>
                        <a:rPr lang="ru-RU" sz="1100">
                          <a:effectLst/>
                          <a:latin typeface="Times New Roman"/>
                          <a:ea typeface="Calibri"/>
                        </a:rPr>
                        <a:t>Более 20 минут</a:t>
                      </a:r>
                      <a:endParaRPr lang="ru-RU" sz="1100">
                        <a:effectLst/>
                        <a:latin typeface="Times New Roman"/>
                        <a:ea typeface="Times New Roman"/>
                      </a:endParaRPr>
                    </a:p>
                  </a:txBody>
                  <a:tcPr marL="60364" marR="60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100" dirty="0">
                          <a:effectLst/>
                          <a:latin typeface="Times New Roman"/>
                          <a:ea typeface="Calibri"/>
                        </a:rPr>
                        <a:t>0</a:t>
                      </a:r>
                      <a:endParaRPr lang="ru-RU" sz="1100" dirty="0">
                        <a:effectLst/>
                        <a:latin typeface="Times New Roman"/>
                        <a:ea typeface="Times New Roman"/>
                      </a:endParaRPr>
                    </a:p>
                  </a:txBody>
                  <a:tcPr marL="60364" marR="60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1"/>
          <p:cNvSpPr>
            <a:spLocks noChangeArrowheads="1"/>
          </p:cNvSpPr>
          <p:nvPr/>
        </p:nvSpPr>
        <p:spPr bwMode="auto">
          <a:xfrm>
            <a:off x="565150" y="13430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523314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800" b="1" i="1" dirty="0" smtClean="0"/>
              <a:t>Анализ результатов:</a:t>
            </a:r>
            <a:endParaRPr lang="ru-RU" sz="2800" b="1" i="1" dirty="0"/>
          </a:p>
        </p:txBody>
      </p:sp>
      <p:sp>
        <p:nvSpPr>
          <p:cNvPr id="3" name="Объект 2"/>
          <p:cNvSpPr>
            <a:spLocks noGrp="1"/>
          </p:cNvSpPr>
          <p:nvPr>
            <p:ph idx="1"/>
          </p:nvPr>
        </p:nvSpPr>
        <p:spPr>
          <a:xfrm>
            <a:off x="304800" y="1196752"/>
            <a:ext cx="8686800" cy="5256584"/>
          </a:xfrm>
        </p:spPr>
        <p:txBody>
          <a:bodyPr>
            <a:normAutofit fontScale="92500" lnSpcReduction="10000"/>
          </a:bodyPr>
          <a:lstStyle/>
          <a:p>
            <a:r>
              <a:rPr lang="ru-RU" sz="2400" dirty="0" smtClean="0"/>
              <a:t>Работу выполнили учащиеся 6 класса – 17 человек.</a:t>
            </a:r>
          </a:p>
          <a:p>
            <a:r>
              <a:rPr lang="ru-RU" sz="2400" dirty="0" smtClean="0"/>
              <a:t>В целом ребята с работой справились.</a:t>
            </a:r>
          </a:p>
          <a:p>
            <a:r>
              <a:rPr lang="ru-RU" sz="2400" dirty="0" smtClean="0"/>
              <a:t>Результаты показали, что у одного обучающегося умение делать выводы не сформировано;</a:t>
            </a:r>
          </a:p>
          <a:p>
            <a:r>
              <a:rPr lang="ru-RU" sz="2400" dirty="0" smtClean="0"/>
              <a:t>У четырёх обучающихся умение сформировано частично;</a:t>
            </a:r>
          </a:p>
          <a:p>
            <a:r>
              <a:rPr lang="ru-RU" sz="2400" dirty="0" smtClean="0"/>
              <a:t>У двенадцати обучающихся умение делать выводы сформировано.</a:t>
            </a:r>
          </a:p>
          <a:p>
            <a:r>
              <a:rPr lang="ru-RU" sz="2400" b="1" dirty="0"/>
              <a:t>Вместе с тем были отмечены следующие недочёты:</a:t>
            </a:r>
          </a:p>
          <a:p>
            <a:r>
              <a:rPr lang="ru-RU" sz="2400" dirty="0"/>
              <a:t>1. Избыточность информации (записали то, что не требовалось в вопросе</a:t>
            </a:r>
            <a:r>
              <a:rPr lang="ru-RU" sz="2400" dirty="0" smtClean="0"/>
              <a:t>);</a:t>
            </a:r>
            <a:endParaRPr lang="ru-RU" sz="2400" dirty="0"/>
          </a:p>
          <a:p>
            <a:r>
              <a:rPr lang="ru-RU" sz="2400" dirty="0"/>
              <a:t>2. Недостаточность информации ( в выводе частично отсутствует важная информация</a:t>
            </a:r>
            <a:r>
              <a:rPr lang="ru-RU" sz="2400" dirty="0" smtClean="0"/>
              <a:t>);</a:t>
            </a:r>
            <a:endParaRPr lang="ru-RU" sz="2400" dirty="0"/>
          </a:p>
          <a:p>
            <a:r>
              <a:rPr lang="ru-RU" sz="2400" dirty="0"/>
              <a:t>3. Вывод содержит переписанный фрагмент </a:t>
            </a:r>
            <a:r>
              <a:rPr lang="ru-RU" sz="2400" dirty="0" smtClean="0"/>
              <a:t>сказки</a:t>
            </a:r>
            <a:r>
              <a:rPr lang="ru-RU" sz="2400" dirty="0"/>
              <a:t>;</a:t>
            </a:r>
            <a:r>
              <a:rPr lang="ru-RU" sz="2400" dirty="0" smtClean="0"/>
              <a:t> </a:t>
            </a:r>
            <a:endParaRPr lang="en-US" sz="2400" dirty="0" smtClean="0"/>
          </a:p>
          <a:p>
            <a:r>
              <a:rPr lang="ru-RU" sz="2400" dirty="0" smtClean="0"/>
              <a:t>4</a:t>
            </a:r>
            <a:r>
              <a:rPr lang="ru-RU" sz="2400" dirty="0"/>
              <a:t>. Запись содержит набор фраз, </a:t>
            </a:r>
            <a:r>
              <a:rPr lang="ru-RU" sz="2400" dirty="0" smtClean="0"/>
              <a:t>что </a:t>
            </a:r>
            <a:r>
              <a:rPr lang="ru-RU" sz="2400" dirty="0"/>
              <a:t>также не соответствует </a:t>
            </a:r>
            <a:r>
              <a:rPr lang="ru-RU" sz="2400" dirty="0" smtClean="0"/>
              <a:t>выводу.</a:t>
            </a:r>
            <a:endParaRPr lang="ru-RU" sz="2400" dirty="0"/>
          </a:p>
          <a:p>
            <a:endParaRPr lang="ru-RU" dirty="0" smtClean="0"/>
          </a:p>
          <a:p>
            <a:endParaRPr lang="ru-RU" dirty="0" smtClean="0"/>
          </a:p>
          <a:p>
            <a:endParaRPr lang="ru-RU" dirty="0"/>
          </a:p>
        </p:txBody>
      </p:sp>
    </p:spTree>
    <p:extLst>
      <p:ext uri="{BB962C8B-B14F-4D97-AF65-F5344CB8AC3E}">
        <p14:creationId xmlns:p14="http://schemas.microsoft.com/office/powerpoint/2010/main" val="86200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2800" b="1" i="1" dirty="0" smtClean="0"/>
              <a:t>Необходимо доработать критерии</a:t>
            </a:r>
            <a:r>
              <a:rPr lang="ru-RU" dirty="0" smtClean="0"/>
              <a:t>:</a:t>
            </a:r>
            <a:endParaRPr lang="ru-RU" dirty="0"/>
          </a:p>
        </p:txBody>
      </p:sp>
      <p:sp>
        <p:nvSpPr>
          <p:cNvPr id="3" name="Объект 2"/>
          <p:cNvSpPr>
            <a:spLocks noGrp="1"/>
          </p:cNvSpPr>
          <p:nvPr>
            <p:ph idx="1"/>
          </p:nvPr>
        </p:nvSpPr>
        <p:spPr/>
        <p:txBody>
          <a:bodyPr/>
          <a:lstStyle/>
          <a:p>
            <a:r>
              <a:rPr lang="ru-RU" dirty="0" smtClean="0"/>
              <a:t>1. </a:t>
            </a:r>
            <a:r>
              <a:rPr lang="ru-RU" sz="2800" dirty="0" smtClean="0"/>
              <a:t>Убрать первый критерий, т.к. три вопроса уже предполагают три вывода </a:t>
            </a:r>
          </a:p>
          <a:p>
            <a:r>
              <a:rPr lang="ru-RU" sz="2800" dirty="0" smtClean="0"/>
              <a:t>2. Избыточность или недостаточность информации в выводах указала на необходимость добавить ещё один критерий.</a:t>
            </a:r>
          </a:p>
          <a:p>
            <a:r>
              <a:rPr lang="ru-RU" sz="2800" dirty="0" smtClean="0"/>
              <a:t>3. В критериях необходимо учитывать орфографические ошибки.</a:t>
            </a:r>
            <a:endParaRPr lang="ru-RU" sz="2800" dirty="0"/>
          </a:p>
        </p:txBody>
      </p:sp>
    </p:spTree>
    <p:extLst>
      <p:ext uri="{BB962C8B-B14F-4D97-AF65-F5344CB8AC3E}">
        <p14:creationId xmlns:p14="http://schemas.microsoft.com/office/powerpoint/2010/main" val="142975995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325</TotalTime>
  <Words>815</Words>
  <Application>Microsoft Office PowerPoint</Application>
  <PresentationFormat>Экран (4:3)</PresentationFormat>
  <Paragraphs>81</Paragraphs>
  <Slides>7</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7</vt:i4>
      </vt:variant>
    </vt:vector>
  </HeadingPairs>
  <TitlesOfParts>
    <vt:vector size="9" baseType="lpstr">
      <vt:lpstr>Трек</vt:lpstr>
      <vt:lpstr>Документ</vt:lpstr>
      <vt:lpstr>МАОУ «Суксунская средняя общеобразовательная школа № 2», п. Суксун </vt:lpstr>
      <vt:lpstr>Техническое задание учащимся   </vt:lpstr>
      <vt:lpstr>Сказка о причастиях</vt:lpstr>
      <vt:lpstr>Выводы записываются в таблицу:</vt:lpstr>
      <vt:lpstr>Критерии</vt:lpstr>
      <vt:lpstr>Анализ результатов:</vt:lpstr>
      <vt:lpstr>Необходимо доработать критерии:</vt:lpstr>
    </vt:vector>
  </TitlesOfParts>
  <Company>дом</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Контрольное мероприятие оценивания достижения умения делать вывод в виде ответа на вопрос на основе анализа двух текстов</dc:title>
  <dc:creator>Винокуровы</dc:creator>
  <cp:lastModifiedBy>Admin</cp:lastModifiedBy>
  <cp:revision>32</cp:revision>
  <dcterms:created xsi:type="dcterms:W3CDTF">2016-05-17T20:03:20Z</dcterms:created>
  <dcterms:modified xsi:type="dcterms:W3CDTF">2001-12-31T23:01:05Z</dcterms:modified>
</cp:coreProperties>
</file>